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7" r:id="rId2"/>
    <p:sldId id="260" r:id="rId3"/>
    <p:sldId id="261" r:id="rId4"/>
    <p:sldId id="262" r:id="rId5"/>
    <p:sldId id="263" r:id="rId6"/>
    <p:sldId id="264" r:id="rId7"/>
    <p:sldId id="265" r:id="rId8"/>
    <p:sldId id="266"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4" autoAdjust="0"/>
    <p:restoredTop sz="94660"/>
  </p:normalViewPr>
  <p:slideViewPr>
    <p:cSldViewPr snapToGrid="0">
      <p:cViewPr>
        <p:scale>
          <a:sx n="100" d="100"/>
          <a:sy n="100" d="100"/>
        </p:scale>
        <p:origin x="1392" y="3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6CC7DC95-B962-4AC5-BCBF-5E7F902AAF4C}" type="datetimeFigureOut">
              <a:rPr lang="en-IN" smtClean="0"/>
              <a:t>04-10-2022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86649050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C7DC95-B962-4AC5-BCBF-5E7F902AAF4C}" type="datetimeFigureOut">
              <a:rPr lang="en-IN" smtClean="0"/>
              <a:t>04-10-2022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2144764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C7DC95-B962-4AC5-BCBF-5E7F902AAF4C}" type="datetimeFigureOut">
              <a:rPr lang="en-IN" smtClean="0"/>
              <a:t>04-10-2022</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1301274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CC7DC95-B962-4AC5-BCBF-5E7F902AAF4C}" type="datetimeFigureOut">
              <a:rPr lang="en-IN" smtClean="0"/>
              <a:t>04-10-2022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221081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6"/>
          <p:cNvSpPr>
            <a:spLocks noGrp="1"/>
          </p:cNvSpPr>
          <p:nvPr>
            <p:ph type="dt" sz="half" idx="10"/>
          </p:nvPr>
        </p:nvSpPr>
        <p:spPr/>
        <p:txBody>
          <a:bodyPr/>
          <a:lstStyle/>
          <a:p>
            <a:fld id="{6CC7DC95-B962-4AC5-BCBF-5E7F902AAF4C}" type="datetimeFigureOut">
              <a:rPr lang="en-IN" smtClean="0"/>
              <a:t>04-10-2022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362818112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6CC7DC95-B962-4AC5-BCBF-5E7F902AAF4C}" type="datetimeFigureOut">
              <a:rPr lang="en-IN" smtClean="0"/>
              <a:t>04-10-2022</a:t>
            </a:fld>
            <a:endParaRPr lang="en-IN"/>
          </a:p>
        </p:txBody>
      </p:sp>
      <p:sp>
        <p:nvSpPr>
          <p:cNvPr id="9" name="Footer Placeholder 8"/>
          <p:cNvSpPr>
            <a:spLocks noGrp="1"/>
          </p:cNvSpPr>
          <p:nvPr>
            <p:ph type="ftr" sz="quarter" idx="11"/>
          </p:nvPr>
        </p:nvSpPr>
        <p:spPr/>
        <p:txBody>
          <a:bodyPr/>
          <a:lstStyle/>
          <a:p>
            <a:endParaRPr lang="en-IN"/>
          </a:p>
        </p:txBody>
      </p:sp>
      <p:sp>
        <p:nvSpPr>
          <p:cNvPr id="10" name="Slide Number Placeholder 9"/>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550354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Date Placeholder 6"/>
          <p:cNvSpPr>
            <a:spLocks noGrp="1"/>
          </p:cNvSpPr>
          <p:nvPr>
            <p:ph type="dt" sz="half" idx="10"/>
          </p:nvPr>
        </p:nvSpPr>
        <p:spPr/>
        <p:txBody>
          <a:bodyPr/>
          <a:lstStyle/>
          <a:p>
            <a:fld id="{6CC7DC95-B962-4AC5-BCBF-5E7F902AAF4C}" type="datetimeFigureOut">
              <a:rPr lang="en-IN" smtClean="0"/>
              <a:t>04-10-2022</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9B05A19-B755-49D5-84DF-0A3217E695E3}" type="slidenum">
              <a:rPr lang="en-IN" smtClean="0"/>
              <a:t>‹#›</a:t>
            </a:fld>
            <a:endParaRPr lang="en-IN"/>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69948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C7DC95-B962-4AC5-BCBF-5E7F902AAF4C}" type="datetimeFigureOut">
              <a:rPr lang="en-IN" smtClean="0"/>
              <a:t>04-10-2022</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2360396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C7DC95-B962-4AC5-BCBF-5E7F902AAF4C}" type="datetimeFigureOut">
              <a:rPr lang="en-IN" smtClean="0"/>
              <a:t>04-10-2022</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1347283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8"/>
          <p:cNvSpPr>
            <a:spLocks noGrp="1"/>
          </p:cNvSpPr>
          <p:nvPr>
            <p:ph type="dt" sz="half" idx="10"/>
          </p:nvPr>
        </p:nvSpPr>
        <p:spPr/>
        <p:txBody>
          <a:bodyPr/>
          <a:lstStyle/>
          <a:p>
            <a:fld id="{6CC7DC95-B962-4AC5-BCBF-5E7F902AAF4C}" type="datetimeFigureOut">
              <a:rPr lang="en-IN" smtClean="0"/>
              <a:t>04-10-2022</a:t>
            </a:fld>
            <a:endParaRPr lang="en-IN"/>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N"/>
          </a:p>
        </p:txBody>
      </p:sp>
      <p:sp>
        <p:nvSpPr>
          <p:cNvPr id="11" name="Slide Number Placeholder 10"/>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28390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6CC7DC95-B962-4AC5-BCBF-5E7F902AAF4C}" type="datetimeFigureOut">
              <a:rPr lang="en-IN" smtClean="0"/>
              <a:t>04-10-2022</a:t>
            </a:fld>
            <a:endParaRPr lang="en-IN"/>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N"/>
          </a:p>
        </p:txBody>
      </p:sp>
      <p:sp>
        <p:nvSpPr>
          <p:cNvPr id="10" name="Slide Number Placeholder 9"/>
          <p:cNvSpPr>
            <a:spLocks noGrp="1"/>
          </p:cNvSpPr>
          <p:nvPr>
            <p:ph type="sldNum" sz="quarter" idx="12"/>
          </p:nvPr>
        </p:nvSpPr>
        <p:spPr/>
        <p:txBody>
          <a:bodyPr/>
          <a:lstStyle/>
          <a:p>
            <a:fld id="{39B05A19-B755-49D5-84DF-0A3217E695E3}" type="slidenum">
              <a:rPr lang="en-IN" smtClean="0"/>
              <a:t>‹#›</a:t>
            </a:fld>
            <a:endParaRPr lang="en-IN"/>
          </a:p>
        </p:txBody>
      </p:sp>
    </p:spTree>
    <p:extLst>
      <p:ext uri="{BB962C8B-B14F-4D97-AF65-F5344CB8AC3E}">
        <p14:creationId xmlns:p14="http://schemas.microsoft.com/office/powerpoint/2010/main" val="721170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6CC7DC95-B962-4AC5-BCBF-5E7F902AAF4C}" type="datetimeFigureOut">
              <a:rPr lang="en-IN" smtClean="0"/>
              <a:t>04-10-2022</a:t>
            </a:fld>
            <a:endParaRPr lang="en-IN"/>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IN"/>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39B05A19-B755-49D5-84DF-0A3217E695E3}" type="slidenum">
              <a:rPr lang="en-IN" smtClean="0"/>
              <a:t>‹#›</a:t>
            </a:fld>
            <a:endParaRPr lang="en-IN"/>
          </a:p>
        </p:txBody>
      </p:sp>
    </p:spTree>
    <p:extLst>
      <p:ext uri="{BB962C8B-B14F-4D97-AF65-F5344CB8AC3E}">
        <p14:creationId xmlns:p14="http://schemas.microsoft.com/office/powerpoint/2010/main" val="24969196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310629-9850-42DF-A16E-10715E5DEC50}"/>
              </a:ext>
            </a:extLst>
          </p:cNvPr>
          <p:cNvSpPr/>
          <p:nvPr/>
        </p:nvSpPr>
        <p:spPr>
          <a:xfrm>
            <a:off x="1219200" y="1708324"/>
            <a:ext cx="9931400" cy="4575483"/>
          </a:xfrm>
          <a:prstGeom prst="rect">
            <a:avLst/>
          </a:prstGeom>
        </p:spPr>
        <p:txBody>
          <a:bodyPr wrap="square">
            <a:spAutoFit/>
          </a:bodyPr>
          <a:lstStyle/>
          <a:p>
            <a:pPr algn="ctr">
              <a:lnSpc>
                <a:spcPct val="115000"/>
              </a:lnSpc>
              <a:spcAft>
                <a:spcPts val="0"/>
              </a:spcAft>
            </a:pPr>
            <a:r>
              <a:rPr lang="en-IN" sz="3200" b="1"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t>Duties of Universities and Colleges and Timelines in implementation of the JVD Scheme</a:t>
            </a:r>
          </a:p>
          <a:p>
            <a:pPr algn="ctr">
              <a:lnSpc>
                <a:spcPct val="115000"/>
              </a:lnSpc>
              <a:spcAft>
                <a:spcPts val="0"/>
              </a:spcAft>
            </a:pPr>
            <a:r>
              <a:rPr lang="en-IN" sz="3200" b="1" u="sng"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t>&amp; Consequences of failure to adhere to them</a:t>
            </a:r>
          </a:p>
          <a:p>
            <a:pPr algn="ctr">
              <a:lnSpc>
                <a:spcPct val="115000"/>
              </a:lnSpc>
              <a:spcAft>
                <a:spcPts val="0"/>
              </a:spcAft>
            </a:pPr>
            <a:endParaRPr lang="en-IN" sz="3200" b="1" u="sng" dirty="0">
              <a:solidFill>
                <a:schemeClr val="bg1"/>
              </a:solidFill>
              <a:latin typeface="Trebuchet MS" panose="020B0603020202020204" pitchFamily="34" charset="0"/>
              <a:ea typeface="Times New Roman" panose="02020603050405020304" pitchFamily="18" charset="0"/>
              <a:cs typeface="Gautami" panose="020B0502040204020203" pitchFamily="34" charset="0"/>
            </a:endParaRPr>
          </a:p>
          <a:p>
            <a:pPr algn="ctr">
              <a:lnSpc>
                <a:spcPct val="115000"/>
              </a:lnSpc>
              <a:spcAft>
                <a:spcPts val="0"/>
              </a:spcAft>
            </a:pPr>
            <a:r>
              <a:rPr lang="en-IN" sz="3200" b="1" u="sng"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t>G.O Ms.No.18, Social Welfare(</a:t>
            </a:r>
            <a:r>
              <a:rPr lang="en-IN" sz="3200" b="1" u="sng" dirty="0" err="1">
                <a:solidFill>
                  <a:schemeClr val="bg1"/>
                </a:solidFill>
                <a:latin typeface="Trebuchet MS" panose="020B0603020202020204" pitchFamily="34" charset="0"/>
                <a:ea typeface="Times New Roman" panose="02020603050405020304" pitchFamily="18" charset="0"/>
                <a:cs typeface="Gautami" panose="020B0502040204020203" pitchFamily="34" charset="0"/>
              </a:rPr>
              <a:t>Edn</a:t>
            </a:r>
            <a:r>
              <a:rPr lang="en-IN" sz="3200" b="1" u="sng"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t>) Dept.  dated:04-04-2022</a:t>
            </a:r>
            <a:br>
              <a:rPr lang="en-IN" sz="3200" b="1" u="sng"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br>
            <a:endParaRPr lang="en-IN" sz="3200" b="1" dirty="0">
              <a:solidFill>
                <a:schemeClr val="bg1"/>
              </a:solidFill>
              <a:latin typeface="Trebuchet MS" panose="020B0603020202020204" pitchFamily="34" charset="0"/>
              <a:ea typeface="Calibri" panose="020F0502020204030204" pitchFamily="34" charset="0"/>
              <a:cs typeface="Gautami" panose="020B0502040204020203" pitchFamily="34" charset="0"/>
            </a:endParaRPr>
          </a:p>
          <a:p>
            <a:pPr algn="ctr">
              <a:lnSpc>
                <a:spcPct val="115000"/>
              </a:lnSpc>
              <a:spcAft>
                <a:spcPts val="0"/>
              </a:spcAft>
            </a:pPr>
            <a:r>
              <a:rPr lang="en-IN" sz="3200" b="1" dirty="0">
                <a:solidFill>
                  <a:schemeClr val="bg1"/>
                </a:solidFill>
                <a:latin typeface="Trebuchet MS" panose="020B0603020202020204" pitchFamily="34" charset="0"/>
                <a:ea typeface="Times New Roman" panose="02020603050405020304" pitchFamily="18" charset="0"/>
                <a:cs typeface="Gautami" panose="020B0502040204020203" pitchFamily="34" charset="0"/>
              </a:rPr>
              <a:t> </a:t>
            </a:r>
            <a:endParaRPr lang="en-IN" sz="3200" b="1" dirty="0">
              <a:solidFill>
                <a:schemeClr val="bg1"/>
              </a:solidFill>
              <a:effectLst/>
              <a:latin typeface="Trebuchet MS" panose="020B0603020202020204" pitchFamily="34" charset="0"/>
              <a:ea typeface="Calibri" panose="020F0502020204030204" pitchFamily="34" charset="0"/>
              <a:cs typeface="Gautami" panose="020B0502040204020203" pitchFamily="34" charset="0"/>
            </a:endParaRPr>
          </a:p>
        </p:txBody>
      </p:sp>
    </p:spTree>
    <p:extLst>
      <p:ext uri="{BB962C8B-B14F-4D97-AF65-F5344CB8AC3E}">
        <p14:creationId xmlns:p14="http://schemas.microsoft.com/office/powerpoint/2010/main" val="2279384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1342255190"/>
              </p:ext>
            </p:extLst>
          </p:nvPr>
        </p:nvGraphicFramePr>
        <p:xfrm>
          <a:off x="762000" y="745066"/>
          <a:ext cx="10701869" cy="5456747"/>
        </p:xfrm>
        <a:graphic>
          <a:graphicData uri="http://schemas.openxmlformats.org/drawingml/2006/table">
            <a:tbl>
              <a:tblPr firstRow="1" bandRow="1">
                <a:tableStyleId>{D7AC3CCA-C797-4891-BE02-D94E43425B78}</a:tableStyleId>
              </a:tblPr>
              <a:tblGrid>
                <a:gridCol w="675041">
                  <a:extLst>
                    <a:ext uri="{9D8B030D-6E8A-4147-A177-3AD203B41FA5}">
                      <a16:colId xmlns:a16="http://schemas.microsoft.com/office/drawing/2014/main" val="3555249845"/>
                    </a:ext>
                  </a:extLst>
                </a:gridCol>
                <a:gridCol w="4033781">
                  <a:extLst>
                    <a:ext uri="{9D8B030D-6E8A-4147-A177-3AD203B41FA5}">
                      <a16:colId xmlns:a16="http://schemas.microsoft.com/office/drawing/2014/main" val="2788044940"/>
                    </a:ext>
                  </a:extLst>
                </a:gridCol>
                <a:gridCol w="2412037">
                  <a:extLst>
                    <a:ext uri="{9D8B030D-6E8A-4147-A177-3AD203B41FA5}">
                      <a16:colId xmlns:a16="http://schemas.microsoft.com/office/drawing/2014/main" val="3598282459"/>
                    </a:ext>
                  </a:extLst>
                </a:gridCol>
                <a:gridCol w="3581010">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gridSpan="4">
                  <a:txBody>
                    <a:bodyPr/>
                    <a:lstStyle/>
                    <a:p>
                      <a:pPr algn="l"/>
                      <a:r>
                        <a:rPr lang="en-IN" sz="1800" b="1" kern="1200" dirty="0">
                          <a:effectLst/>
                          <a:latin typeface="Trebuchet MS" panose="020B0603020202020204" pitchFamily="34" charset="0"/>
                        </a:rPr>
                        <a:t>(V) Institutions</a:t>
                      </a:r>
                      <a:endParaRPr lang="en-IN" sz="1600" b="1" dirty="0">
                        <a:solidFill>
                          <a:schemeClr val="bg1"/>
                        </a:solidFill>
                        <a:latin typeface="Trebuchet MS" panose="020B0603020202020204" pitchFamily="34" charset="0"/>
                      </a:endParaRPr>
                    </a:p>
                  </a:txBody>
                  <a:tcPr/>
                </a:tc>
                <a:tc hMerge="1">
                  <a:txBody>
                    <a:bodyPr/>
                    <a:lstStyle/>
                    <a:p>
                      <a:pPr algn="ctr"/>
                      <a:endParaRPr lang="en-IN" dirty="0">
                        <a:solidFill>
                          <a:schemeClr val="bg1"/>
                        </a:solidFill>
                      </a:endParaRPr>
                    </a:p>
                  </a:txBody>
                  <a:tcPr>
                    <a:solidFill>
                      <a:schemeClr val="tx1">
                        <a:lumMod val="95000"/>
                      </a:schemeClr>
                    </a:solidFill>
                  </a:tcPr>
                </a:tc>
                <a:tc hMerge="1">
                  <a:txBody>
                    <a:bodyPr/>
                    <a:lstStyle/>
                    <a:p>
                      <a:pPr algn="ctr"/>
                      <a:endParaRPr lang="en-IN" dirty="0">
                        <a:solidFill>
                          <a:schemeClr val="bg1"/>
                        </a:solidFill>
                      </a:endParaRPr>
                    </a:p>
                  </a:txBody>
                  <a:tcPr>
                    <a:solidFill>
                      <a:schemeClr val="tx1">
                        <a:lumMod val="95000"/>
                      </a:schemeClr>
                    </a:solidFill>
                  </a:tcPr>
                </a:tc>
                <a:tc hMerge="1">
                  <a:txBody>
                    <a:bodyPr/>
                    <a:lstStyle/>
                    <a:p>
                      <a:pPr algn="ctr"/>
                      <a:endParaRPr lang="en-IN" dirty="0">
                        <a:solidFill>
                          <a:schemeClr val="bg1"/>
                        </a:solidFill>
                      </a:endParaRPr>
                    </a:p>
                  </a:txBody>
                  <a:tcPr>
                    <a:solidFill>
                      <a:schemeClr val="tx1">
                        <a:lumMod val="95000"/>
                      </a:schemeClr>
                    </a:solidFill>
                  </a:tcPr>
                </a:tc>
                <a:extLst>
                  <a:ext uri="{0D108BD9-81ED-4DB2-BD59-A6C34878D82A}">
                    <a16:rowId xmlns:a16="http://schemas.microsoft.com/office/drawing/2014/main" val="613662115"/>
                  </a:ext>
                </a:extLst>
              </a:tr>
              <a:tr h="370840">
                <a:tc>
                  <a:txBody>
                    <a:bodyPr/>
                    <a:lstStyle/>
                    <a:p>
                      <a:pPr algn="ctr">
                        <a:lnSpc>
                          <a:spcPct val="115000"/>
                        </a:lnSpc>
                        <a:spcAft>
                          <a:spcPts val="0"/>
                        </a:spcAft>
                      </a:pPr>
                      <a:r>
                        <a:rPr lang="en-IN" sz="1600" dirty="0">
                          <a:effectLst/>
                          <a:latin typeface="Trebuchet MS" panose="020B0603020202020204" pitchFamily="34" charset="0"/>
                        </a:rPr>
                        <a:t>(a)</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New colleges shall apply for college registration in the </a:t>
                      </a:r>
                      <a:r>
                        <a:rPr lang="en-IN" sz="1600" dirty="0" err="1">
                          <a:effectLst/>
                          <a:latin typeface="Trebuchet MS" panose="020B0603020202020204" pitchFamily="34" charset="0"/>
                        </a:rPr>
                        <a:t>jnanabumi</a:t>
                      </a:r>
                      <a:r>
                        <a:rPr lang="en-IN" sz="1600" dirty="0">
                          <a:effectLst/>
                          <a:latin typeface="Trebuchet MS" panose="020B0603020202020204" pitchFamily="34" charset="0"/>
                        </a:rPr>
                        <a:t> portal with the University</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15 days of setting up the Institute or enabling the service in the portal for the year, whichever is later.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Otherwise, the Institution loses the claim for the JVD scheme and shall not insist on payment of fee by their students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370840">
                <a:tc>
                  <a:txBody>
                    <a:bodyPr/>
                    <a:lstStyle/>
                    <a:p>
                      <a:pPr algn="ctr">
                        <a:lnSpc>
                          <a:spcPct val="115000"/>
                        </a:lnSpc>
                        <a:spcAft>
                          <a:spcPts val="0"/>
                        </a:spcAft>
                      </a:pPr>
                      <a:r>
                        <a:rPr lang="en-IN" sz="1600">
                          <a:effectLst/>
                          <a:latin typeface="Trebuchet MS" panose="020B0603020202020204" pitchFamily="34" charset="0"/>
                        </a:rPr>
                        <a:t> </a:t>
                      </a:r>
                    </a:p>
                    <a:p>
                      <a:pPr algn="ctr">
                        <a:lnSpc>
                          <a:spcPct val="115000"/>
                        </a:lnSpc>
                        <a:spcAft>
                          <a:spcPts val="0"/>
                        </a:spcAft>
                      </a:pPr>
                      <a:r>
                        <a:rPr lang="en-IN" sz="1600">
                          <a:effectLst/>
                          <a:latin typeface="Trebuchet MS" panose="020B0603020202020204" pitchFamily="34" charset="0"/>
                        </a:rPr>
                        <a:t>(b)</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Old colleges shall apply for renewal registration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10 days prior to opening of the academic year or enabling the service in the portal for the year, whichever is later.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--do--</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370840">
                <a:tc>
                  <a:txBody>
                    <a:bodyPr/>
                    <a:lstStyle/>
                    <a:p>
                      <a:pPr algn="ctr">
                        <a:lnSpc>
                          <a:spcPct val="115000"/>
                        </a:lnSpc>
                        <a:spcAft>
                          <a:spcPts val="0"/>
                        </a:spcAft>
                      </a:pPr>
                      <a:r>
                        <a:rPr lang="en-IN" sz="1600" dirty="0">
                          <a:effectLst/>
                          <a:latin typeface="Trebuchet MS" panose="020B0603020202020204" pitchFamily="34" charset="0"/>
                        </a:rPr>
                        <a:t> </a:t>
                      </a:r>
                    </a:p>
                    <a:p>
                      <a:pPr algn="ctr">
                        <a:lnSpc>
                          <a:spcPct val="115000"/>
                        </a:lnSpc>
                        <a:spcAft>
                          <a:spcPts val="0"/>
                        </a:spcAft>
                      </a:pPr>
                      <a:r>
                        <a:rPr lang="en-IN" sz="1600" dirty="0">
                          <a:effectLst/>
                          <a:latin typeface="Trebuchet MS" panose="020B0603020202020204" pitchFamily="34" charset="0"/>
                        </a:rPr>
                        <a:t> </a:t>
                      </a:r>
                    </a:p>
                    <a:p>
                      <a:pPr algn="ctr">
                        <a:lnSpc>
                          <a:spcPct val="115000"/>
                        </a:lnSpc>
                        <a:spcAft>
                          <a:spcPts val="0"/>
                        </a:spcAft>
                      </a:pPr>
                      <a:r>
                        <a:rPr lang="en-IN" sz="1600" dirty="0">
                          <a:effectLst/>
                          <a:latin typeface="Trebuchet MS" panose="020B0603020202020204" pitchFamily="34" charset="0"/>
                        </a:rPr>
                        <a:t>(c)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Shall upload the applications of eligible students in their login in full shape by taking the prescribed certificates from them (Fresh students/Renewal students)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15 days of admission of the student or enabling the service in the portal for the year, whichever is later.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not done, then the college shall waive the fee payable by the student for the year</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834332355"/>
                  </a:ext>
                </a:extLst>
              </a:tr>
            </a:tbl>
          </a:graphicData>
        </a:graphic>
      </p:graphicFrame>
    </p:spTree>
    <p:extLst>
      <p:ext uri="{BB962C8B-B14F-4D97-AF65-F5344CB8AC3E}">
        <p14:creationId xmlns:p14="http://schemas.microsoft.com/office/powerpoint/2010/main" val="3166213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2522938035"/>
              </p:ext>
            </p:extLst>
          </p:nvPr>
        </p:nvGraphicFramePr>
        <p:xfrm>
          <a:off x="533400" y="550333"/>
          <a:ext cx="11150600" cy="6046249"/>
        </p:xfrm>
        <a:graphic>
          <a:graphicData uri="http://schemas.openxmlformats.org/drawingml/2006/table">
            <a:tbl>
              <a:tblPr firstRow="1" bandRow="1">
                <a:tableStyleId>{D7AC3CCA-C797-4891-BE02-D94E43425B78}</a:tableStyleId>
              </a:tblPr>
              <a:tblGrid>
                <a:gridCol w="703345">
                  <a:extLst>
                    <a:ext uri="{9D8B030D-6E8A-4147-A177-3AD203B41FA5}">
                      <a16:colId xmlns:a16="http://schemas.microsoft.com/office/drawing/2014/main" val="3555249845"/>
                    </a:ext>
                  </a:extLst>
                </a:gridCol>
                <a:gridCol w="4202918">
                  <a:extLst>
                    <a:ext uri="{9D8B030D-6E8A-4147-A177-3AD203B41FA5}">
                      <a16:colId xmlns:a16="http://schemas.microsoft.com/office/drawing/2014/main" val="2788044940"/>
                    </a:ext>
                  </a:extLst>
                </a:gridCol>
                <a:gridCol w="2513175">
                  <a:extLst>
                    <a:ext uri="{9D8B030D-6E8A-4147-A177-3AD203B41FA5}">
                      <a16:colId xmlns:a16="http://schemas.microsoft.com/office/drawing/2014/main" val="3598282459"/>
                    </a:ext>
                  </a:extLst>
                </a:gridCol>
                <a:gridCol w="3731162">
                  <a:extLst>
                    <a:ext uri="{9D8B030D-6E8A-4147-A177-3AD203B41FA5}">
                      <a16:colId xmlns:a16="http://schemas.microsoft.com/office/drawing/2014/main" val="9325523"/>
                    </a:ext>
                  </a:extLst>
                </a:gridCol>
              </a:tblGrid>
              <a:tr h="59602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9446">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1420383">
                <a:tc>
                  <a:txBody>
                    <a:bodyPr/>
                    <a:lstStyle/>
                    <a:p>
                      <a:pPr algn="ctr">
                        <a:lnSpc>
                          <a:spcPct val="115000"/>
                        </a:lnSpc>
                        <a:spcAft>
                          <a:spcPts val="0"/>
                        </a:spcAft>
                      </a:pPr>
                      <a:r>
                        <a:rPr lang="en-IN" sz="1600" dirty="0">
                          <a:effectLst/>
                          <a:latin typeface="Trebuchet MS" panose="020B0603020202020204" pitchFamily="34" charset="0"/>
                        </a:rPr>
                        <a:t>(d)</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Processing of the applications filed – i.e bio metric authentication of student, verification of data entered, verification of eligibility and forwarding eligible applications to the district welfare officer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Within 10 days of filing of application.</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gn="ctr">
                        <a:lnSpc>
                          <a:spcPct val="115000"/>
                        </a:lnSpc>
                        <a:spcAft>
                          <a:spcPts val="0"/>
                        </a:spcAft>
                      </a:pPr>
                      <a:r>
                        <a:rPr lang="en-IN" sz="1600" dirty="0">
                          <a:effectLst/>
                          <a:latin typeface="Trebuchet MS" panose="020B0603020202020204" pitchFamily="34" charset="0"/>
                        </a:rPr>
                        <a:t>--do--</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1131784">
                <a:tc>
                  <a:txBody>
                    <a:bodyPr/>
                    <a:lstStyle/>
                    <a:p>
                      <a:pPr algn="ctr">
                        <a:lnSpc>
                          <a:spcPct val="115000"/>
                        </a:lnSpc>
                        <a:spcAft>
                          <a:spcPts val="0"/>
                        </a:spcAft>
                      </a:pPr>
                      <a:r>
                        <a:rPr lang="en-IN" sz="1600" dirty="0">
                          <a:effectLst/>
                          <a:latin typeface="Trebuchet MS" panose="020B0603020202020204" pitchFamily="34" charset="0"/>
                        </a:rPr>
                        <a:t>(e)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To rectify the data of the student, whenever the application is rejected by the welfare officer with reasons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7 days of display of the application in their login under rejected category.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Otherwise, the application is liable to be rejected as ineligible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843185">
                <a:tc>
                  <a:txBody>
                    <a:bodyPr/>
                    <a:lstStyle/>
                    <a:p>
                      <a:pPr algn="ctr">
                        <a:lnSpc>
                          <a:spcPct val="115000"/>
                        </a:lnSpc>
                        <a:spcAft>
                          <a:spcPts val="0"/>
                        </a:spcAft>
                      </a:pPr>
                      <a:r>
                        <a:rPr lang="en-IN" sz="1600">
                          <a:effectLst/>
                          <a:latin typeface="Trebuchet MS" panose="020B0603020202020204" pitchFamily="34" charset="0"/>
                        </a:rPr>
                        <a:t>(f)</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To enter the attendance of each student every month in the </a:t>
                      </a:r>
                      <a:r>
                        <a:rPr lang="en-IN" sz="1600" dirty="0" err="1">
                          <a:effectLst/>
                          <a:latin typeface="Trebuchet MS" panose="020B0603020202020204" pitchFamily="34" charset="0"/>
                        </a:rPr>
                        <a:t>jnanabhumi</a:t>
                      </a:r>
                      <a:r>
                        <a:rPr lang="en-IN" sz="1600" dirty="0">
                          <a:effectLst/>
                          <a:latin typeface="Trebuchet MS" panose="020B0603020202020204" pitchFamily="34" charset="0"/>
                        </a:rPr>
                        <a:t> portal.</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Before 7</a:t>
                      </a:r>
                      <a:r>
                        <a:rPr lang="en-IN" sz="1600" baseline="30000">
                          <a:effectLst/>
                          <a:latin typeface="Trebuchet MS" panose="020B0603020202020204" pitchFamily="34" charset="0"/>
                        </a:rPr>
                        <a:t>th</a:t>
                      </a:r>
                      <a:r>
                        <a:rPr lang="en-IN" sz="1600">
                          <a:effectLst/>
                          <a:latin typeface="Trebuchet MS" panose="020B0603020202020204" pitchFamily="34" charset="0"/>
                        </a:rPr>
                        <a:t> day of the subsequent month</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attendance is not entered, then the Institute shall waive fee payable by the student for that month on pro rata basis.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2198087782"/>
                  </a:ext>
                </a:extLst>
              </a:tr>
              <a:tr h="1420383">
                <a:tc>
                  <a:txBody>
                    <a:bodyPr/>
                    <a:lstStyle/>
                    <a:p>
                      <a:pPr algn="ctr">
                        <a:lnSpc>
                          <a:spcPct val="115000"/>
                        </a:lnSpc>
                        <a:spcAft>
                          <a:spcPts val="0"/>
                        </a:spcAft>
                      </a:pPr>
                      <a:r>
                        <a:rPr lang="en-IN" sz="1600" dirty="0">
                          <a:effectLst/>
                          <a:latin typeface="Trebuchet MS" panose="020B0603020202020204" pitchFamily="34" charset="0"/>
                        </a:rPr>
                        <a:t>(g)</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To deploy the bio metric devices as per scale prescribed and to undertake daily bio metric attendance of students from the date as notified by the government/Director Social Welfare.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Daily basis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not done, then the students will not be eligible for JVD benefits.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670694350"/>
                  </a:ext>
                </a:extLst>
              </a:tr>
            </a:tbl>
          </a:graphicData>
        </a:graphic>
      </p:graphicFrame>
    </p:spTree>
    <p:extLst>
      <p:ext uri="{BB962C8B-B14F-4D97-AF65-F5344CB8AC3E}">
        <p14:creationId xmlns:p14="http://schemas.microsoft.com/office/powerpoint/2010/main" val="1843538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1450244177"/>
              </p:ext>
            </p:extLst>
          </p:nvPr>
        </p:nvGraphicFramePr>
        <p:xfrm>
          <a:off x="533400" y="325214"/>
          <a:ext cx="11125200" cy="6207571"/>
        </p:xfrm>
        <a:graphic>
          <a:graphicData uri="http://schemas.openxmlformats.org/drawingml/2006/table">
            <a:tbl>
              <a:tblPr firstRow="1" bandRow="1">
                <a:tableStyleId>{D7AC3CCA-C797-4891-BE02-D94E43425B78}</a:tableStyleId>
              </a:tblPr>
              <a:tblGrid>
                <a:gridCol w="701743">
                  <a:extLst>
                    <a:ext uri="{9D8B030D-6E8A-4147-A177-3AD203B41FA5}">
                      <a16:colId xmlns:a16="http://schemas.microsoft.com/office/drawing/2014/main" val="3555249845"/>
                    </a:ext>
                  </a:extLst>
                </a:gridCol>
                <a:gridCol w="4193344">
                  <a:extLst>
                    <a:ext uri="{9D8B030D-6E8A-4147-A177-3AD203B41FA5}">
                      <a16:colId xmlns:a16="http://schemas.microsoft.com/office/drawing/2014/main" val="2788044940"/>
                    </a:ext>
                  </a:extLst>
                </a:gridCol>
                <a:gridCol w="2507450">
                  <a:extLst>
                    <a:ext uri="{9D8B030D-6E8A-4147-A177-3AD203B41FA5}">
                      <a16:colId xmlns:a16="http://schemas.microsoft.com/office/drawing/2014/main" val="3598282459"/>
                    </a:ext>
                  </a:extLst>
                </a:gridCol>
                <a:gridCol w="3722663">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a:txBody>
                    <a:bodyPr/>
                    <a:lstStyle/>
                    <a:p>
                      <a:pPr algn="ctr">
                        <a:lnSpc>
                          <a:spcPct val="115000"/>
                        </a:lnSpc>
                        <a:spcAft>
                          <a:spcPts val="0"/>
                        </a:spcAft>
                      </a:pPr>
                      <a:r>
                        <a:rPr lang="en-IN" sz="1600" dirty="0">
                          <a:effectLst/>
                          <a:latin typeface="Trebuchet MS" panose="020B0603020202020204" pitchFamily="34" charset="0"/>
                        </a:rPr>
                        <a:t> (h)</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The private colleges under the jurisdiction of Higher Education Department shall send their applications for empanelment to the Higher Education Department, if they are not yet empanelled and not yet sent such application</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20 days from the date of issue of this order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The students of such Institutes will not be eligible for JVD schemes, unless they are empanelled.</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370840">
                <a:tc>
                  <a:txBody>
                    <a:bodyPr/>
                    <a:lstStyle/>
                    <a:p>
                      <a:pPr algn="ctr">
                        <a:lnSpc>
                          <a:spcPct val="115000"/>
                        </a:lnSpc>
                        <a:spcAft>
                          <a:spcPts val="0"/>
                        </a:spcAft>
                      </a:pPr>
                      <a:r>
                        <a:rPr lang="en-IN" sz="1600">
                          <a:effectLst/>
                          <a:latin typeface="Trebuchet MS" panose="020B0603020202020204" pitchFamily="34" charset="0"/>
                        </a:rPr>
                        <a:t> </a:t>
                      </a:r>
                    </a:p>
                    <a:p>
                      <a:pPr algn="ctr">
                        <a:lnSpc>
                          <a:spcPct val="115000"/>
                        </a:lnSpc>
                        <a:spcAft>
                          <a:spcPts val="0"/>
                        </a:spcAft>
                      </a:pPr>
                      <a:r>
                        <a:rPr lang="en-IN" sz="1600">
                          <a:effectLst/>
                          <a:latin typeface="Trebuchet MS" panose="020B0603020202020204" pitchFamily="34" charset="0"/>
                        </a:rPr>
                        <a:t>(i)</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To enter the hall ticket numbers of the students for the year end examination so that the appearance as well as academic performance in the year end examination can be verified with the data base to be shared by the Universities/Boards concerned</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10 days of issue of hall tickets to the students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Otherwise, the students will not be eligible for release of the 4</a:t>
                      </a:r>
                      <a:r>
                        <a:rPr lang="en-IN" sz="1600" baseline="30000" dirty="0">
                          <a:effectLst/>
                          <a:latin typeface="Trebuchet MS" panose="020B0603020202020204" pitchFamily="34" charset="0"/>
                        </a:rPr>
                        <a:t>th</a:t>
                      </a:r>
                      <a:r>
                        <a:rPr lang="en-IN" sz="1600" dirty="0">
                          <a:effectLst/>
                          <a:latin typeface="Trebuchet MS" panose="020B0603020202020204" pitchFamily="34" charset="0"/>
                        </a:rPr>
                        <a:t>quarter fee, which is linked to appearance in the year end examinations by the student. The College shall waive the 4</a:t>
                      </a:r>
                      <a:r>
                        <a:rPr lang="en-IN" sz="1600" baseline="30000" dirty="0">
                          <a:effectLst/>
                          <a:latin typeface="Trebuchet MS" panose="020B0603020202020204" pitchFamily="34" charset="0"/>
                        </a:rPr>
                        <a:t>th</a:t>
                      </a:r>
                      <a:r>
                        <a:rPr lang="en-IN" sz="1600" dirty="0">
                          <a:effectLst/>
                          <a:latin typeface="Trebuchet MS" panose="020B0603020202020204" pitchFamily="34" charset="0"/>
                        </a:rPr>
                        <a:t> quarter fee, in case the H.T Numbers are not entered by the college in the portal.</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370840">
                <a:tc>
                  <a:txBody>
                    <a:bodyPr/>
                    <a:lstStyle/>
                    <a:p>
                      <a:pPr algn="ctr">
                        <a:lnSpc>
                          <a:spcPct val="115000"/>
                        </a:lnSpc>
                        <a:spcAft>
                          <a:spcPts val="0"/>
                        </a:spcAft>
                      </a:pPr>
                      <a:r>
                        <a:rPr lang="en-IN" sz="1600" dirty="0">
                          <a:effectLst/>
                          <a:latin typeface="Trebuchet MS" panose="020B0603020202020204" pitchFamily="34" charset="0"/>
                        </a:rPr>
                        <a:t>(j)</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Uploading of results of students manually, in case the data for any student is not matched with the data shared by the Universities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10 days of updating the examination results data by the jnanabhumi technical team</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Otherwise, the Institute shall waive the 4</a:t>
                      </a:r>
                      <a:r>
                        <a:rPr lang="en-IN" sz="1600" baseline="30000" dirty="0">
                          <a:effectLst/>
                          <a:latin typeface="Trebuchet MS" panose="020B0603020202020204" pitchFamily="34" charset="0"/>
                        </a:rPr>
                        <a:t>th</a:t>
                      </a:r>
                      <a:r>
                        <a:rPr lang="en-IN" sz="1600" dirty="0">
                          <a:effectLst/>
                          <a:latin typeface="Trebuchet MS" panose="020B0603020202020204" pitchFamily="34" charset="0"/>
                        </a:rPr>
                        <a:t> quarter fee to be paid by the student concerned.</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4054054540"/>
                  </a:ext>
                </a:extLst>
              </a:tr>
            </a:tbl>
          </a:graphicData>
        </a:graphic>
      </p:graphicFrame>
    </p:spTree>
    <p:extLst>
      <p:ext uri="{BB962C8B-B14F-4D97-AF65-F5344CB8AC3E}">
        <p14:creationId xmlns:p14="http://schemas.microsoft.com/office/powerpoint/2010/main" val="857341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3025777144"/>
              </p:ext>
            </p:extLst>
          </p:nvPr>
        </p:nvGraphicFramePr>
        <p:xfrm>
          <a:off x="207433" y="68229"/>
          <a:ext cx="11777134" cy="6721541"/>
        </p:xfrm>
        <a:graphic>
          <a:graphicData uri="http://schemas.openxmlformats.org/drawingml/2006/table">
            <a:tbl>
              <a:tblPr firstRow="1" bandRow="1">
                <a:tableStyleId>{D7AC3CCA-C797-4891-BE02-D94E43425B78}</a:tableStyleId>
              </a:tblPr>
              <a:tblGrid>
                <a:gridCol w="742865">
                  <a:extLst>
                    <a:ext uri="{9D8B030D-6E8A-4147-A177-3AD203B41FA5}">
                      <a16:colId xmlns:a16="http://schemas.microsoft.com/office/drawing/2014/main" val="3555249845"/>
                    </a:ext>
                  </a:extLst>
                </a:gridCol>
                <a:gridCol w="4439073">
                  <a:extLst>
                    <a:ext uri="{9D8B030D-6E8A-4147-A177-3AD203B41FA5}">
                      <a16:colId xmlns:a16="http://schemas.microsoft.com/office/drawing/2014/main" val="2788044940"/>
                    </a:ext>
                  </a:extLst>
                </a:gridCol>
                <a:gridCol w="2654386">
                  <a:extLst>
                    <a:ext uri="{9D8B030D-6E8A-4147-A177-3AD203B41FA5}">
                      <a16:colId xmlns:a16="http://schemas.microsoft.com/office/drawing/2014/main" val="3598282459"/>
                    </a:ext>
                  </a:extLst>
                </a:gridCol>
                <a:gridCol w="3940810">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a:txBody>
                    <a:bodyPr/>
                    <a:lstStyle/>
                    <a:p>
                      <a:pPr algn="ctr">
                        <a:lnSpc>
                          <a:spcPct val="115000"/>
                        </a:lnSpc>
                        <a:spcAft>
                          <a:spcPts val="0"/>
                        </a:spcAft>
                      </a:pPr>
                      <a:r>
                        <a:rPr lang="en-IN" sz="1600" dirty="0">
                          <a:effectLst/>
                          <a:latin typeface="Trebuchet MS" panose="020B0603020202020204" pitchFamily="34" charset="0"/>
                        </a:rPr>
                        <a:t>(k)</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To guide the students on the remittance of previous course amount in case the student migrated from one course to another in the middle of the previous course, with both courses being of the same level.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15 days of applying and display of the application as Discontinued</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Otherwise, the student will not be eligible for the current year.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370840">
                <a:tc>
                  <a:txBody>
                    <a:bodyPr/>
                    <a:lstStyle/>
                    <a:p>
                      <a:pPr algn="ctr">
                        <a:lnSpc>
                          <a:spcPct val="115000"/>
                        </a:lnSpc>
                        <a:spcAft>
                          <a:spcPts val="0"/>
                        </a:spcAft>
                      </a:pPr>
                      <a:r>
                        <a:rPr lang="en-IN" sz="1600">
                          <a:effectLst/>
                          <a:latin typeface="Trebuchet MS" panose="020B0603020202020204" pitchFamily="34" charset="0"/>
                        </a:rPr>
                        <a:t>(l)</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Updation of status of fee paid by the student/mother after release of the same by the government to bank account of mother, quarter wise.</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7 days of payment made by the mother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not done, then the government presumes that fee is paid by mother to the Institute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370840">
                <a:tc>
                  <a:txBody>
                    <a:bodyPr/>
                    <a:lstStyle/>
                    <a:p>
                      <a:pPr algn="ctr">
                        <a:lnSpc>
                          <a:spcPct val="115000"/>
                        </a:lnSpc>
                        <a:spcAft>
                          <a:spcPts val="0"/>
                        </a:spcAft>
                      </a:pPr>
                      <a:r>
                        <a:rPr lang="en-IN" sz="1600" dirty="0">
                          <a:effectLst/>
                          <a:latin typeface="Trebuchet MS" panose="020B0603020202020204" pitchFamily="34" charset="0"/>
                        </a:rPr>
                        <a:t>(m)</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Shall not insist on payment of fee in advance by the student at the time of admission, if the student is eligible for JVD scheme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As per empanelment condition prescribed in G.O Ms.No.14 of H.E.D dated 23-03-2020.</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If violated, it will lead to disqualification of the Institute and the students from the JVD scheme</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2066329362"/>
                  </a:ext>
                </a:extLst>
              </a:tr>
              <a:tr h="370840">
                <a:tc>
                  <a:txBody>
                    <a:bodyPr/>
                    <a:lstStyle/>
                    <a:p>
                      <a:pPr algn="ctr">
                        <a:lnSpc>
                          <a:spcPct val="115000"/>
                        </a:lnSpc>
                        <a:spcAft>
                          <a:spcPts val="0"/>
                        </a:spcAft>
                      </a:pPr>
                      <a:r>
                        <a:rPr lang="en-IN" sz="1600">
                          <a:effectLst/>
                          <a:latin typeface="Trebuchet MS" panose="020B0603020202020204" pitchFamily="34" charset="0"/>
                        </a:rPr>
                        <a:t>(n)</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To ensure that unspent amount of the previous years is remitted to the Government through Treasury as per the prescribed procedure</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60 days of amount being unutilised in the college account</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2309392628"/>
                  </a:ext>
                </a:extLst>
              </a:tr>
              <a:tr h="370840">
                <a:tc>
                  <a:txBody>
                    <a:bodyPr/>
                    <a:lstStyle/>
                    <a:p>
                      <a:pPr algn="ctr">
                        <a:lnSpc>
                          <a:spcPct val="115000"/>
                        </a:lnSpc>
                        <a:spcAft>
                          <a:spcPts val="0"/>
                        </a:spcAft>
                      </a:pPr>
                      <a:r>
                        <a:rPr lang="en-IN" sz="1600" dirty="0">
                          <a:effectLst/>
                          <a:latin typeface="Trebuchet MS" panose="020B0603020202020204" pitchFamily="34" charset="0"/>
                        </a:rPr>
                        <a:t>(o)</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For students whose bio metric authentication failed, Iris device has to be engaged or student has to be deputed to the DPMU office for capture through IRIS along with letter of failure of thumb authentication</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Within 7 days of failure of thumb authentication in the college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973592583"/>
                  </a:ext>
                </a:extLst>
              </a:tr>
            </a:tbl>
          </a:graphicData>
        </a:graphic>
      </p:graphicFrame>
    </p:spTree>
    <p:extLst>
      <p:ext uri="{BB962C8B-B14F-4D97-AF65-F5344CB8AC3E}">
        <p14:creationId xmlns:p14="http://schemas.microsoft.com/office/powerpoint/2010/main" val="4143371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1236736872"/>
              </p:ext>
            </p:extLst>
          </p:nvPr>
        </p:nvGraphicFramePr>
        <p:xfrm>
          <a:off x="533400" y="174941"/>
          <a:ext cx="11125200" cy="6508118"/>
        </p:xfrm>
        <a:graphic>
          <a:graphicData uri="http://schemas.openxmlformats.org/drawingml/2006/table">
            <a:tbl>
              <a:tblPr firstRow="1" bandRow="1">
                <a:tableStyleId>{D7AC3CCA-C797-4891-BE02-D94E43425B78}</a:tableStyleId>
              </a:tblPr>
              <a:tblGrid>
                <a:gridCol w="701743">
                  <a:extLst>
                    <a:ext uri="{9D8B030D-6E8A-4147-A177-3AD203B41FA5}">
                      <a16:colId xmlns:a16="http://schemas.microsoft.com/office/drawing/2014/main" val="3555249845"/>
                    </a:ext>
                  </a:extLst>
                </a:gridCol>
                <a:gridCol w="4193344">
                  <a:extLst>
                    <a:ext uri="{9D8B030D-6E8A-4147-A177-3AD203B41FA5}">
                      <a16:colId xmlns:a16="http://schemas.microsoft.com/office/drawing/2014/main" val="2788044940"/>
                    </a:ext>
                  </a:extLst>
                </a:gridCol>
                <a:gridCol w="2507450">
                  <a:extLst>
                    <a:ext uri="{9D8B030D-6E8A-4147-A177-3AD203B41FA5}">
                      <a16:colId xmlns:a16="http://schemas.microsoft.com/office/drawing/2014/main" val="3598282459"/>
                    </a:ext>
                  </a:extLst>
                </a:gridCol>
                <a:gridCol w="3722663">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gridSpan="4">
                  <a:txBody>
                    <a:bodyPr/>
                    <a:lstStyle/>
                    <a:p>
                      <a:pPr algn="l"/>
                      <a:r>
                        <a:rPr lang="en-IN" sz="1800" b="1" kern="1200" dirty="0">
                          <a:effectLst/>
                          <a:latin typeface="Trebuchet MS" panose="020B0603020202020204" pitchFamily="34" charset="0"/>
                        </a:rPr>
                        <a:t>(VI) Universities / Boards</a:t>
                      </a:r>
                      <a:endParaRPr lang="en-IN" sz="1600" b="1" dirty="0">
                        <a:solidFill>
                          <a:schemeClr val="bg1"/>
                        </a:solidFill>
                        <a:latin typeface="Trebuchet MS" panose="020B0603020202020204" pitchFamily="34" charset="0"/>
                      </a:endParaRPr>
                    </a:p>
                  </a:txBody>
                  <a:tcPr/>
                </a:tc>
                <a:tc hMerge="1">
                  <a:txBody>
                    <a:bodyPr/>
                    <a:lstStyle/>
                    <a:p>
                      <a:endParaRPr lang="en-IN" sz="1600" dirty="0">
                        <a:solidFill>
                          <a:schemeClr val="bg1"/>
                        </a:solidFill>
                        <a:latin typeface="Trebuchet MS" panose="020B0603020202020204" pitchFamily="34" charset="0"/>
                      </a:endParaRPr>
                    </a:p>
                  </a:txBody>
                  <a:tcPr>
                    <a:solidFill>
                      <a:schemeClr val="tx1">
                        <a:lumMod val="95000"/>
                      </a:schemeClr>
                    </a:solidFill>
                  </a:tcPr>
                </a:tc>
                <a:tc hMerge="1">
                  <a:txBody>
                    <a:bodyPr/>
                    <a:lstStyle/>
                    <a:p>
                      <a:pPr algn="l"/>
                      <a:endParaRPr lang="en-IN" sz="1600" dirty="0">
                        <a:solidFill>
                          <a:schemeClr val="bg1"/>
                        </a:solidFill>
                        <a:latin typeface="Trebuchet MS" panose="020B0603020202020204" pitchFamily="34" charset="0"/>
                      </a:endParaRPr>
                    </a:p>
                  </a:txBody>
                  <a:tcPr>
                    <a:solidFill>
                      <a:schemeClr val="tx1">
                        <a:lumMod val="95000"/>
                      </a:schemeClr>
                    </a:solidFill>
                  </a:tcPr>
                </a:tc>
                <a:tc hMerge="1">
                  <a:txBody>
                    <a:bodyPr/>
                    <a:lstStyle/>
                    <a:p>
                      <a:pPr algn="l"/>
                      <a:endParaRPr lang="en-IN" sz="1600" dirty="0">
                        <a:solidFill>
                          <a:schemeClr val="bg1"/>
                        </a:solidFill>
                        <a:latin typeface="Trebuchet MS" panose="020B0603020202020204" pitchFamily="34" charset="0"/>
                      </a:endParaRPr>
                    </a:p>
                  </a:txBody>
                  <a:tcPr>
                    <a:solidFill>
                      <a:schemeClr val="tx1">
                        <a:lumMod val="95000"/>
                      </a:schemeClr>
                    </a:solidFill>
                  </a:tcPr>
                </a:tc>
                <a:extLst>
                  <a:ext uri="{0D108BD9-81ED-4DB2-BD59-A6C34878D82A}">
                    <a16:rowId xmlns:a16="http://schemas.microsoft.com/office/drawing/2014/main" val="1904261003"/>
                  </a:ext>
                </a:extLst>
              </a:tr>
              <a:tr h="370840">
                <a:tc>
                  <a:txBody>
                    <a:bodyPr/>
                    <a:lstStyle/>
                    <a:p>
                      <a:pPr>
                        <a:lnSpc>
                          <a:spcPct val="115000"/>
                        </a:lnSpc>
                        <a:spcAft>
                          <a:spcPts val="0"/>
                        </a:spcAft>
                      </a:pPr>
                      <a:r>
                        <a:rPr lang="en-IN" sz="1600" dirty="0">
                          <a:effectLst/>
                          <a:latin typeface="Trebuchet MS" panose="020B0603020202020204" pitchFamily="34" charset="0"/>
                        </a:rPr>
                        <a:t>(a)</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Shall issue credentials to the new colleges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7 days of receiving of the application</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370840">
                <a:tc>
                  <a:txBody>
                    <a:bodyPr/>
                    <a:lstStyle/>
                    <a:p>
                      <a:pPr>
                        <a:lnSpc>
                          <a:spcPct val="115000"/>
                        </a:lnSpc>
                        <a:spcAft>
                          <a:spcPts val="0"/>
                        </a:spcAft>
                      </a:pPr>
                      <a:r>
                        <a:rPr lang="en-IN" sz="1600">
                          <a:effectLst/>
                          <a:latin typeface="Trebuchet MS" panose="020B0603020202020204" pitchFamily="34" charset="0"/>
                        </a:rPr>
                        <a:t>(b)</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Shall complete the renewal affiliation of the colleges for the academic year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30 days of start of the academic year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020462295"/>
                  </a:ext>
                </a:extLst>
              </a:tr>
              <a:tr h="370840">
                <a:tc>
                  <a:txBody>
                    <a:bodyPr/>
                    <a:lstStyle/>
                    <a:p>
                      <a:pPr>
                        <a:lnSpc>
                          <a:spcPct val="115000"/>
                        </a:lnSpc>
                        <a:spcAft>
                          <a:spcPts val="0"/>
                        </a:spcAft>
                      </a:pPr>
                      <a:r>
                        <a:rPr lang="en-IN" sz="1600">
                          <a:effectLst/>
                          <a:latin typeface="Trebuchet MS" panose="020B0603020202020204" pitchFamily="34" charset="0"/>
                        </a:rPr>
                        <a:t>(c)</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Shall enter the Academic Calendar of the courses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7 days before the start of the classes for the course for the academic year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3746991808"/>
                  </a:ext>
                </a:extLst>
              </a:tr>
              <a:tr h="370840">
                <a:tc>
                  <a:txBody>
                    <a:bodyPr/>
                    <a:lstStyle/>
                    <a:p>
                      <a:pPr>
                        <a:lnSpc>
                          <a:spcPct val="115000"/>
                        </a:lnSpc>
                        <a:spcAft>
                          <a:spcPts val="0"/>
                        </a:spcAft>
                      </a:pPr>
                      <a:r>
                        <a:rPr lang="en-IN" sz="1600">
                          <a:effectLst/>
                          <a:latin typeface="Trebuchet MS" panose="020B0603020202020204" pitchFamily="34" charset="0"/>
                        </a:rPr>
                        <a:t> (d)</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Entering the fee for the courses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30 days of the start of the academic year</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not done, the University shall exempt payment of fee by the students concerned.</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2648426239"/>
                  </a:ext>
                </a:extLst>
              </a:tr>
              <a:tr h="370840">
                <a:tc>
                  <a:txBody>
                    <a:bodyPr/>
                    <a:lstStyle/>
                    <a:p>
                      <a:pPr>
                        <a:lnSpc>
                          <a:spcPct val="115000"/>
                        </a:lnSpc>
                        <a:spcAft>
                          <a:spcPts val="0"/>
                        </a:spcAft>
                      </a:pPr>
                      <a:r>
                        <a:rPr lang="en-IN" sz="1600" dirty="0">
                          <a:effectLst/>
                          <a:latin typeface="Trebuchet MS" panose="020B0603020202020204" pitchFamily="34" charset="0"/>
                        </a:rPr>
                        <a:t>(e)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Entering the correct fee for the courses</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--do--</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there is mistake in entry of fee, then the responsibility in case of release of excess fee or less fee shall be taken by the University.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3418937496"/>
                  </a:ext>
                </a:extLst>
              </a:tr>
              <a:tr h="370840">
                <a:tc>
                  <a:txBody>
                    <a:bodyPr/>
                    <a:lstStyle/>
                    <a:p>
                      <a:pPr>
                        <a:lnSpc>
                          <a:spcPct val="115000"/>
                        </a:lnSpc>
                        <a:spcAft>
                          <a:spcPts val="0"/>
                        </a:spcAft>
                      </a:pPr>
                      <a:r>
                        <a:rPr lang="en-IN" sz="1600" dirty="0">
                          <a:effectLst/>
                          <a:latin typeface="Trebuchet MS" panose="020B0603020202020204" pitchFamily="34" charset="0"/>
                        </a:rPr>
                        <a:t>(f)</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Share the year end examination results with jnanabhumi team by web service. This shall include results of the autonomous Institutions, which shall share the data with the concerned University.</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Within 10 days of declaration of the results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If not done, the University shall exempt payment of the last quarter fee by the students concerned.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656946401"/>
                  </a:ext>
                </a:extLst>
              </a:tr>
            </a:tbl>
          </a:graphicData>
        </a:graphic>
      </p:graphicFrame>
    </p:spTree>
    <p:extLst>
      <p:ext uri="{BB962C8B-B14F-4D97-AF65-F5344CB8AC3E}">
        <p14:creationId xmlns:p14="http://schemas.microsoft.com/office/powerpoint/2010/main" val="1793416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140867380"/>
              </p:ext>
            </p:extLst>
          </p:nvPr>
        </p:nvGraphicFramePr>
        <p:xfrm>
          <a:off x="550333" y="745066"/>
          <a:ext cx="11125200" cy="4805491"/>
        </p:xfrm>
        <a:graphic>
          <a:graphicData uri="http://schemas.openxmlformats.org/drawingml/2006/table">
            <a:tbl>
              <a:tblPr firstRow="1" bandRow="1">
                <a:tableStyleId>{D7AC3CCA-C797-4891-BE02-D94E43425B78}</a:tableStyleId>
              </a:tblPr>
              <a:tblGrid>
                <a:gridCol w="701743">
                  <a:extLst>
                    <a:ext uri="{9D8B030D-6E8A-4147-A177-3AD203B41FA5}">
                      <a16:colId xmlns:a16="http://schemas.microsoft.com/office/drawing/2014/main" val="3555249845"/>
                    </a:ext>
                  </a:extLst>
                </a:gridCol>
                <a:gridCol w="4193344">
                  <a:extLst>
                    <a:ext uri="{9D8B030D-6E8A-4147-A177-3AD203B41FA5}">
                      <a16:colId xmlns:a16="http://schemas.microsoft.com/office/drawing/2014/main" val="2788044940"/>
                    </a:ext>
                  </a:extLst>
                </a:gridCol>
                <a:gridCol w="2507450">
                  <a:extLst>
                    <a:ext uri="{9D8B030D-6E8A-4147-A177-3AD203B41FA5}">
                      <a16:colId xmlns:a16="http://schemas.microsoft.com/office/drawing/2014/main" val="3598282459"/>
                    </a:ext>
                  </a:extLst>
                </a:gridCol>
                <a:gridCol w="3722663">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a:txBody>
                    <a:bodyPr/>
                    <a:lstStyle/>
                    <a:p>
                      <a:pPr>
                        <a:lnSpc>
                          <a:spcPct val="115000"/>
                        </a:lnSpc>
                        <a:spcAft>
                          <a:spcPts val="0"/>
                        </a:spcAft>
                      </a:pPr>
                      <a:r>
                        <a:rPr lang="en-IN" sz="1600" dirty="0">
                          <a:effectLst/>
                          <a:latin typeface="Trebuchet MS" panose="020B0603020202020204" pitchFamily="34" charset="0"/>
                        </a:rPr>
                        <a:t> </a:t>
                      </a:r>
                    </a:p>
                    <a:p>
                      <a:pPr>
                        <a:lnSpc>
                          <a:spcPct val="115000"/>
                        </a:lnSpc>
                        <a:spcAft>
                          <a:spcPts val="0"/>
                        </a:spcAft>
                      </a:pPr>
                      <a:r>
                        <a:rPr lang="en-IN" sz="1600" dirty="0">
                          <a:effectLst/>
                          <a:latin typeface="Trebuchet MS" panose="020B0603020202020204" pitchFamily="34" charset="0"/>
                        </a:rPr>
                        <a:t>(g)</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Confirmation of the results of students whose details are uploaded manually by the college concerned</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Within 10 days of receiving the data in their login</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--do--</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370840">
                <a:tc>
                  <a:txBody>
                    <a:bodyPr/>
                    <a:lstStyle/>
                    <a:p>
                      <a:pPr>
                        <a:lnSpc>
                          <a:spcPct val="115000"/>
                        </a:lnSpc>
                        <a:spcAft>
                          <a:spcPts val="0"/>
                        </a:spcAft>
                      </a:pPr>
                      <a:r>
                        <a:rPr lang="en-IN" sz="1600">
                          <a:effectLst/>
                          <a:latin typeface="Trebuchet MS" panose="020B0603020202020204" pitchFamily="34" charset="0"/>
                        </a:rPr>
                        <a:t> </a:t>
                      </a:r>
                    </a:p>
                    <a:p>
                      <a:pPr>
                        <a:lnSpc>
                          <a:spcPct val="115000"/>
                        </a:lnSpc>
                        <a:spcAft>
                          <a:spcPts val="0"/>
                        </a:spcAft>
                      </a:pPr>
                      <a:r>
                        <a:rPr lang="en-IN" sz="1600">
                          <a:effectLst/>
                          <a:latin typeface="Trebuchet MS" panose="020B0603020202020204" pitchFamily="34" charset="0"/>
                        </a:rPr>
                        <a:t> </a:t>
                      </a:r>
                    </a:p>
                    <a:p>
                      <a:pPr>
                        <a:lnSpc>
                          <a:spcPct val="115000"/>
                        </a:lnSpc>
                        <a:spcAft>
                          <a:spcPts val="0"/>
                        </a:spcAft>
                      </a:pPr>
                      <a:r>
                        <a:rPr lang="en-IN" sz="1600">
                          <a:effectLst/>
                          <a:latin typeface="Trebuchet MS" panose="020B0603020202020204" pitchFamily="34" charset="0"/>
                        </a:rPr>
                        <a:t>(h)</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Purification of the data of the courses – deletion of duplicate courses with different spellings, </a:t>
                      </a:r>
                      <a:r>
                        <a:rPr lang="en-IN" sz="1600" dirty="0" err="1">
                          <a:effectLst/>
                          <a:latin typeface="Trebuchet MS" panose="020B0603020202020204" pitchFamily="34" charset="0"/>
                        </a:rPr>
                        <a:t>updation</a:t>
                      </a:r>
                      <a:r>
                        <a:rPr lang="en-IN" sz="1600" dirty="0">
                          <a:effectLst/>
                          <a:latin typeface="Trebuchet MS" panose="020B0603020202020204" pitchFamily="34" charset="0"/>
                        </a:rPr>
                        <a:t> of the aided/unaided sections of aided colleges, correction of any mistake in mapping Regular or Self Finance nature of courses in case of Government and Aided colleges.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Prior to opening of the colleges for the academic year.</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 </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r h="370840">
                <a:tc>
                  <a:txBody>
                    <a:bodyPr/>
                    <a:lstStyle/>
                    <a:p>
                      <a:pPr>
                        <a:lnSpc>
                          <a:spcPct val="115000"/>
                        </a:lnSpc>
                        <a:spcAft>
                          <a:spcPts val="0"/>
                        </a:spcAft>
                      </a:pPr>
                      <a:r>
                        <a:rPr lang="en-IN" sz="1600">
                          <a:effectLst/>
                          <a:latin typeface="Trebuchet MS" panose="020B0603020202020204" pitchFamily="34" charset="0"/>
                        </a:rPr>
                        <a:t>(i)</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Enforcing implementation of daily bio metric attendance of students and staff, by the Institutions, from the date notified by the government/Director, Social Welfare</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As per notification issued by government</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328599974"/>
                  </a:ext>
                </a:extLst>
              </a:tr>
            </a:tbl>
          </a:graphicData>
        </a:graphic>
      </p:graphicFrame>
    </p:spTree>
    <p:extLst>
      <p:ext uri="{BB962C8B-B14F-4D97-AF65-F5344CB8AC3E}">
        <p14:creationId xmlns:p14="http://schemas.microsoft.com/office/powerpoint/2010/main" val="2763019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7B98CD1-CE26-4E96-AE7B-BA988645C903}"/>
              </a:ext>
            </a:extLst>
          </p:cNvPr>
          <p:cNvGraphicFramePr>
            <a:graphicFrameLocks noGrp="1"/>
          </p:cNvGraphicFramePr>
          <p:nvPr>
            <p:extLst>
              <p:ext uri="{D42A27DB-BD31-4B8C-83A1-F6EECF244321}">
                <p14:modId xmlns:p14="http://schemas.microsoft.com/office/powerpoint/2010/main" val="73504704"/>
              </p:ext>
            </p:extLst>
          </p:nvPr>
        </p:nvGraphicFramePr>
        <p:xfrm>
          <a:off x="550333" y="745066"/>
          <a:ext cx="11125200" cy="5199762"/>
        </p:xfrm>
        <a:graphic>
          <a:graphicData uri="http://schemas.openxmlformats.org/drawingml/2006/table">
            <a:tbl>
              <a:tblPr firstRow="1" bandRow="1">
                <a:tableStyleId>{D7AC3CCA-C797-4891-BE02-D94E43425B78}</a:tableStyleId>
              </a:tblPr>
              <a:tblGrid>
                <a:gridCol w="701743">
                  <a:extLst>
                    <a:ext uri="{9D8B030D-6E8A-4147-A177-3AD203B41FA5}">
                      <a16:colId xmlns:a16="http://schemas.microsoft.com/office/drawing/2014/main" val="3555249845"/>
                    </a:ext>
                  </a:extLst>
                </a:gridCol>
                <a:gridCol w="4193344">
                  <a:extLst>
                    <a:ext uri="{9D8B030D-6E8A-4147-A177-3AD203B41FA5}">
                      <a16:colId xmlns:a16="http://schemas.microsoft.com/office/drawing/2014/main" val="2788044940"/>
                    </a:ext>
                  </a:extLst>
                </a:gridCol>
                <a:gridCol w="2507450">
                  <a:extLst>
                    <a:ext uri="{9D8B030D-6E8A-4147-A177-3AD203B41FA5}">
                      <a16:colId xmlns:a16="http://schemas.microsoft.com/office/drawing/2014/main" val="3598282459"/>
                    </a:ext>
                  </a:extLst>
                </a:gridCol>
                <a:gridCol w="3722663">
                  <a:extLst>
                    <a:ext uri="{9D8B030D-6E8A-4147-A177-3AD203B41FA5}">
                      <a16:colId xmlns:a16="http://schemas.microsoft.com/office/drawing/2014/main" val="9325523"/>
                    </a:ext>
                  </a:extLst>
                </a:gridCol>
              </a:tblGrid>
              <a:tr h="370840">
                <a:tc>
                  <a:txBody>
                    <a:bodyPr/>
                    <a:lstStyle/>
                    <a:p>
                      <a:pPr algn="ctr"/>
                      <a:r>
                        <a:rPr lang="en-IN" sz="1600" dirty="0" err="1">
                          <a:latin typeface="Trebuchet MS" panose="020B0603020202020204" pitchFamily="34" charset="0"/>
                        </a:rPr>
                        <a:t>Sl</a:t>
                      </a:r>
                      <a:r>
                        <a:rPr lang="en-IN" sz="1600" dirty="0">
                          <a:latin typeface="Trebuchet MS" panose="020B0603020202020204" pitchFamily="34" charset="0"/>
                        </a:rPr>
                        <a:t> No</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Duties to be Performed</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Timeline</a:t>
                      </a:r>
                      <a:endParaRPr lang="en-IN" sz="1600" dirty="0">
                        <a:solidFill>
                          <a:schemeClr val="bg1"/>
                        </a:solidFill>
                        <a:latin typeface="Trebuchet MS" panose="020B0603020202020204" pitchFamily="34" charset="0"/>
                      </a:endParaRPr>
                    </a:p>
                  </a:txBody>
                  <a:tcPr/>
                </a:tc>
                <a:tc>
                  <a:txBody>
                    <a:bodyPr/>
                    <a:lstStyle/>
                    <a:p>
                      <a:pPr algn="ctr"/>
                      <a:r>
                        <a:rPr lang="en-IN" sz="1600" kern="1200" dirty="0">
                          <a:effectLst/>
                          <a:latin typeface="Trebuchet MS" panose="020B0603020202020204" pitchFamily="34" charset="0"/>
                        </a:rPr>
                        <a:t>Consequence of not performing the prescribed duty</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2876591101"/>
                  </a:ext>
                </a:extLst>
              </a:tr>
              <a:tr h="370840">
                <a:tc>
                  <a:txBody>
                    <a:bodyPr/>
                    <a:lstStyle/>
                    <a:p>
                      <a:pPr algn="ctr"/>
                      <a:r>
                        <a:rPr lang="en-IN" sz="1600" dirty="0">
                          <a:latin typeface="Trebuchet MS" panose="020B0603020202020204" pitchFamily="34" charset="0"/>
                        </a:rPr>
                        <a:t>1</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2</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3</a:t>
                      </a:r>
                      <a:endParaRPr lang="en-IN" sz="1600" dirty="0">
                        <a:solidFill>
                          <a:schemeClr val="bg1"/>
                        </a:solidFill>
                        <a:latin typeface="Trebuchet MS" panose="020B0603020202020204" pitchFamily="34" charset="0"/>
                      </a:endParaRPr>
                    </a:p>
                  </a:txBody>
                  <a:tcPr/>
                </a:tc>
                <a:tc>
                  <a:txBody>
                    <a:bodyPr/>
                    <a:lstStyle/>
                    <a:p>
                      <a:pPr algn="ctr"/>
                      <a:r>
                        <a:rPr lang="en-IN" sz="1600" dirty="0">
                          <a:latin typeface="Trebuchet MS" panose="020B0603020202020204" pitchFamily="34" charset="0"/>
                        </a:rPr>
                        <a:t>4</a:t>
                      </a:r>
                      <a:endParaRPr lang="en-IN" sz="1600" dirty="0">
                        <a:solidFill>
                          <a:schemeClr val="bg1"/>
                        </a:solidFill>
                        <a:latin typeface="Trebuchet MS" panose="020B0603020202020204" pitchFamily="34" charset="0"/>
                      </a:endParaRPr>
                    </a:p>
                  </a:txBody>
                  <a:tcPr/>
                </a:tc>
                <a:extLst>
                  <a:ext uri="{0D108BD9-81ED-4DB2-BD59-A6C34878D82A}">
                    <a16:rowId xmlns:a16="http://schemas.microsoft.com/office/drawing/2014/main" val="3950715914"/>
                  </a:ext>
                </a:extLst>
              </a:tr>
              <a:tr h="370840">
                <a:tc gridSpan="4">
                  <a:txBody>
                    <a:bodyPr/>
                    <a:lstStyle/>
                    <a:p>
                      <a:pPr algn="l"/>
                      <a:r>
                        <a:rPr lang="en-IN" sz="1800" b="1" kern="1200" dirty="0">
                          <a:effectLst/>
                          <a:latin typeface="Trebuchet MS" panose="020B0603020202020204" pitchFamily="34" charset="0"/>
                        </a:rPr>
                        <a:t>(VII) CET Convenors </a:t>
                      </a:r>
                      <a:endParaRPr lang="en-IN" sz="1600" b="1" dirty="0">
                        <a:solidFill>
                          <a:schemeClr val="bg1"/>
                        </a:solidFill>
                        <a:latin typeface="Trebuchet MS" panose="020B0603020202020204" pitchFamily="34" charset="0"/>
                      </a:endParaRPr>
                    </a:p>
                  </a:txBody>
                  <a:tcPr/>
                </a:tc>
                <a:tc hMerge="1">
                  <a:txBody>
                    <a:bodyPr/>
                    <a:lstStyle/>
                    <a:p>
                      <a:pPr algn="ctr"/>
                      <a:endParaRPr lang="en-IN" dirty="0">
                        <a:solidFill>
                          <a:schemeClr val="bg1"/>
                        </a:solidFill>
                      </a:endParaRPr>
                    </a:p>
                  </a:txBody>
                  <a:tcPr>
                    <a:solidFill>
                      <a:schemeClr val="tx1">
                        <a:lumMod val="95000"/>
                      </a:schemeClr>
                    </a:solidFill>
                  </a:tcPr>
                </a:tc>
                <a:tc hMerge="1">
                  <a:txBody>
                    <a:bodyPr/>
                    <a:lstStyle/>
                    <a:p>
                      <a:pPr algn="ctr"/>
                      <a:endParaRPr lang="en-IN" dirty="0">
                        <a:solidFill>
                          <a:schemeClr val="bg1"/>
                        </a:solidFill>
                      </a:endParaRPr>
                    </a:p>
                  </a:txBody>
                  <a:tcPr>
                    <a:solidFill>
                      <a:schemeClr val="tx1">
                        <a:lumMod val="95000"/>
                      </a:schemeClr>
                    </a:solidFill>
                  </a:tcPr>
                </a:tc>
                <a:tc hMerge="1">
                  <a:txBody>
                    <a:bodyPr/>
                    <a:lstStyle/>
                    <a:p>
                      <a:pPr algn="ctr"/>
                      <a:endParaRPr lang="en-IN" dirty="0">
                        <a:solidFill>
                          <a:schemeClr val="bg1"/>
                        </a:solidFill>
                      </a:endParaRPr>
                    </a:p>
                  </a:txBody>
                  <a:tcPr>
                    <a:solidFill>
                      <a:schemeClr val="tx1">
                        <a:lumMod val="95000"/>
                      </a:schemeClr>
                    </a:solidFill>
                  </a:tcPr>
                </a:tc>
                <a:extLst>
                  <a:ext uri="{0D108BD9-81ED-4DB2-BD59-A6C34878D82A}">
                    <a16:rowId xmlns:a16="http://schemas.microsoft.com/office/drawing/2014/main" val="613662115"/>
                  </a:ext>
                </a:extLst>
              </a:tr>
              <a:tr h="370840">
                <a:tc>
                  <a:txBody>
                    <a:bodyPr/>
                    <a:lstStyle/>
                    <a:p>
                      <a:pPr>
                        <a:lnSpc>
                          <a:spcPct val="115000"/>
                        </a:lnSpc>
                        <a:spcAft>
                          <a:spcPts val="0"/>
                        </a:spcAft>
                      </a:pPr>
                      <a:r>
                        <a:rPr lang="en-IN" sz="1600" dirty="0">
                          <a:effectLst/>
                          <a:latin typeface="Trebuchet MS" panose="020B0603020202020204" pitchFamily="34" charset="0"/>
                        </a:rPr>
                        <a:t> </a:t>
                      </a:r>
                    </a:p>
                    <a:p>
                      <a:pPr>
                        <a:lnSpc>
                          <a:spcPct val="115000"/>
                        </a:lnSpc>
                        <a:spcAft>
                          <a:spcPts val="0"/>
                        </a:spcAft>
                      </a:pPr>
                      <a:r>
                        <a:rPr lang="en-IN" sz="1600" dirty="0">
                          <a:effectLst/>
                          <a:latin typeface="Trebuchet MS" panose="020B0603020202020204" pitchFamily="34" charset="0"/>
                        </a:rPr>
                        <a:t>(a)</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To share the CET allotment data base of students through secure web service as per the format given by APCFSS team, which includes the aadhaar number and SSC details of the student.</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Within 7 days of completion of the last phase of admissions</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a:effectLst/>
                          <a:latin typeface="Trebuchet MS" panose="020B0603020202020204" pitchFamily="34" charset="0"/>
                        </a:rPr>
                        <a:t>If not done, then Director, SW has to send a report to the Higher Education Department or concerned Department to initiate disciplinary action.</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904261003"/>
                  </a:ext>
                </a:extLst>
              </a:tr>
              <a:tr h="370840">
                <a:tc>
                  <a:txBody>
                    <a:bodyPr/>
                    <a:lstStyle/>
                    <a:p>
                      <a:pPr>
                        <a:lnSpc>
                          <a:spcPct val="115000"/>
                        </a:lnSpc>
                        <a:spcAft>
                          <a:spcPts val="0"/>
                        </a:spcAft>
                      </a:pPr>
                      <a:r>
                        <a:rPr lang="en-IN" sz="1600">
                          <a:effectLst/>
                          <a:latin typeface="Trebuchet MS" panose="020B0603020202020204" pitchFamily="34" charset="0"/>
                        </a:rPr>
                        <a:t> </a:t>
                      </a:r>
                    </a:p>
                    <a:p>
                      <a:pPr>
                        <a:lnSpc>
                          <a:spcPct val="115000"/>
                        </a:lnSpc>
                        <a:spcAft>
                          <a:spcPts val="0"/>
                        </a:spcAft>
                      </a:pPr>
                      <a:r>
                        <a:rPr lang="en-IN" sz="1600">
                          <a:effectLst/>
                          <a:latin typeface="Trebuchet MS" panose="020B0603020202020204" pitchFamily="34" charset="0"/>
                        </a:rPr>
                        <a:t>(b)</a:t>
                      </a:r>
                      <a:endParaRPr lang="en-IN" sz="160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To mention in the CET allotment order that fee exemption is only for those who are found eligible as per six income related criteria mentioned in G.O Ms.No.115 of SW Dept dated 30-11-2019. And If student has already completed a course of same level or higher level than what he/she currently applied, then he/she will not be eligible for JVD scheme.</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Before start of the CET counselling.</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tc>
                  <a:txBody>
                    <a:bodyPr/>
                    <a:lstStyle/>
                    <a:p>
                      <a:pPr>
                        <a:lnSpc>
                          <a:spcPct val="115000"/>
                        </a:lnSpc>
                        <a:spcAft>
                          <a:spcPts val="0"/>
                        </a:spcAft>
                      </a:pPr>
                      <a:r>
                        <a:rPr lang="en-IN" sz="1600" dirty="0">
                          <a:effectLst/>
                          <a:latin typeface="Trebuchet MS" panose="020B0603020202020204" pitchFamily="34" charset="0"/>
                        </a:rPr>
                        <a:t> </a:t>
                      </a:r>
                      <a:endParaRPr lang="en-IN" sz="1600" dirty="0">
                        <a:effectLst/>
                        <a:latin typeface="Trebuchet MS" panose="020B0603020202020204" pitchFamily="34" charset="0"/>
                        <a:ea typeface="Calibri" panose="020F0502020204030204" pitchFamily="34" charset="0"/>
                        <a:cs typeface="Gautami" panose="020B0502040204020203" pitchFamily="34" charset="0"/>
                      </a:endParaRPr>
                    </a:p>
                  </a:txBody>
                  <a:tcPr marL="68580" marR="68580" marT="0" marB="0"/>
                </a:tc>
                <a:extLst>
                  <a:ext uri="{0D108BD9-81ED-4DB2-BD59-A6C34878D82A}">
                    <a16:rowId xmlns:a16="http://schemas.microsoft.com/office/drawing/2014/main" val="1714991598"/>
                  </a:ext>
                </a:extLst>
              </a:tr>
            </a:tbl>
          </a:graphicData>
        </a:graphic>
      </p:graphicFrame>
    </p:spTree>
    <p:extLst>
      <p:ext uri="{BB962C8B-B14F-4D97-AF65-F5344CB8AC3E}">
        <p14:creationId xmlns:p14="http://schemas.microsoft.com/office/powerpoint/2010/main" val="1984798239"/>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TM10001115[[fn=Parcel]]</Template>
  <TotalTime>96</TotalTime>
  <Words>1576</Words>
  <Application>Microsoft Office PowerPoint</Application>
  <PresentationFormat>Widescreen</PresentationFormat>
  <Paragraphs>176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Gill Sans MT</vt:lpstr>
      <vt:lpstr>Trebuchet MS</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KASIM</dc:creator>
  <cp:lastModifiedBy>ADMIN</cp:lastModifiedBy>
  <cp:revision>97</cp:revision>
  <dcterms:created xsi:type="dcterms:W3CDTF">2022-09-21T14:18:07Z</dcterms:created>
  <dcterms:modified xsi:type="dcterms:W3CDTF">2022-10-04T11:15:37Z</dcterms:modified>
</cp:coreProperties>
</file>